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latypi Medium" panose="020B0604020202020204" charset="0"/>
      <p:regular r:id="rId11"/>
    </p:embeddedFont>
    <p:embeddedFont>
      <p:font typeface="Source Serif Pro" panose="02040603050405020204" pitchFamily="18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02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hyperlink" Target="https://www.wikipedia.org/wiki/Statist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Introduction to Statistics: Unlocking Data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Statistics is the science of collecting, analyzing, and interpreting data. It's essential for data-driven decisions across all industries. With global data projected to reach 181 Zettabytes by 2025, and 90% created in the last two years, understanding statistics is more crucial than ever.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133" y="537567"/>
            <a:ext cx="12309158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What is Statistics? The Foundation of Data Science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33" y="1661517"/>
            <a:ext cx="488633" cy="4886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4133" y="2394466"/>
            <a:ext cx="2717721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Understand Variability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84133" y="2895243"/>
            <a:ext cx="639258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Quantifying differences and spread in data.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33" y="3696653"/>
            <a:ext cx="488633" cy="4886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4133" y="4429601"/>
            <a:ext cx="2443639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Predict Outcomes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84133" y="4930378"/>
            <a:ext cx="639258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Forecasting future trends and behaviors.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302" y="1661517"/>
            <a:ext cx="6392585" cy="43737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61302" y="6255187"/>
            <a:ext cx="2899648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Real-World Applications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561302" y="6755963"/>
            <a:ext cx="639258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Medicine: Drug efficacy (95% effective)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561302" y="7137083"/>
            <a:ext cx="639258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Economics: GDP growth (2.5% increase)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561302" y="7518202"/>
            <a:ext cx="639258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Social Sciences: Behavior patterns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766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3598307"/>
            <a:ext cx="12353806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Descriptive Statistics: Summarizing Our World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9379" y="4588550"/>
            <a:ext cx="6458783" cy="2135862"/>
          </a:xfrm>
          <a:prstGeom prst="roundRect">
            <a:avLst>
              <a:gd name="adj" fmla="val 1504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63454" y="4802624"/>
            <a:ext cx="321206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Central Tendency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963454" y="5332571"/>
            <a:ext cx="60306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Mean: Average value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3454" y="5750123"/>
            <a:ext cx="60306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Median: Middle value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63454" y="6167676"/>
            <a:ext cx="60306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Mode: Most frequent value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2237" y="4588550"/>
            <a:ext cx="6458783" cy="2135862"/>
          </a:xfrm>
          <a:prstGeom prst="roundRect">
            <a:avLst>
              <a:gd name="adj" fmla="val 1504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636312" y="4802624"/>
            <a:ext cx="3212068" cy="401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Variability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7636312" y="5332571"/>
            <a:ext cx="60306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Range: Max-Min spread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636312" y="5750123"/>
            <a:ext cx="60306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Variance: Average squared deviation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636312" y="6167676"/>
            <a:ext cx="6030635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Standard Deviation: Typical deviation from mean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49379" y="6965275"/>
            <a:ext cx="131316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Examples: Average US male height is 5'9" (Std Dev: 3"); Class test scores range 60-95, median 82.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565071"/>
            <a:ext cx="13191887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Inferential Statistics: Drawing Conclusions from Samples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7" y="2388632"/>
            <a:ext cx="1027509" cy="12663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2268" y="2594134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Population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2268" y="3120747"/>
            <a:ext cx="511230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entire group of interest.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3654981"/>
            <a:ext cx="1027509" cy="12663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2268" y="3860483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Sample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2268" y="4387096"/>
            <a:ext cx="511230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subset of the population.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57" y="4921329"/>
            <a:ext cx="1027509" cy="12663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2268" y="5126831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Inference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952268" y="5653445"/>
            <a:ext cx="511230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Generalizing sample findings to the population.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447" y="2388632"/>
            <a:ext cx="6345317" cy="43414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73447" y="6961227"/>
            <a:ext cx="634531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Polling 1,000 voters to predict election outcome for 200M voters. Quality control checking 50 products from a 10,000 batch.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60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798" y="2960251"/>
            <a:ext cx="11509653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Hypothesis Testing Basics: Is There a Difference?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0798" y="5755958"/>
            <a:ext cx="13288804" cy="22860"/>
          </a:xfrm>
          <a:prstGeom prst="roundRect">
            <a:avLst>
              <a:gd name="adj" fmla="val 12577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245168" y="5181005"/>
            <a:ext cx="22860" cy="574953"/>
          </a:xfrm>
          <a:prstGeom prst="roundRect">
            <a:avLst>
              <a:gd name="adj" fmla="val 12577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040975" y="5540335"/>
            <a:ext cx="431244" cy="431244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112889" y="5576292"/>
            <a:ext cx="2874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925003" y="3846671"/>
            <a:ext cx="266319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Formulate Hypotheses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62370" y="4261009"/>
            <a:ext cx="478857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Null (H0): No effect (e.g., μ=70)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862370" y="4682609"/>
            <a:ext cx="478857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Alternative (Ha): Effect exists (e.g., μ≠70)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5950863" y="5755958"/>
            <a:ext cx="22860" cy="574953"/>
          </a:xfrm>
          <a:prstGeom prst="roundRect">
            <a:avLst>
              <a:gd name="adj" fmla="val 12577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746671" y="5540335"/>
            <a:ext cx="431244" cy="431244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5818584" y="5576292"/>
            <a:ext cx="2874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4764286" y="6522601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Collect Data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567946" y="6936938"/>
            <a:ext cx="478869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Gather relevant observations for analysis.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8656558" y="5181005"/>
            <a:ext cx="22860" cy="574953"/>
          </a:xfrm>
          <a:prstGeom prst="roundRect">
            <a:avLst>
              <a:gd name="adj" fmla="val 12577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8452366" y="5540335"/>
            <a:ext cx="431244" cy="431244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8524280" y="5576292"/>
            <a:ext cx="2874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469981" y="4268272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Calculate P-value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273641" y="4682609"/>
            <a:ext cx="478869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Probability of data if H0 is true (e.g., p=0.04)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11362253" y="5755958"/>
            <a:ext cx="22860" cy="574953"/>
          </a:xfrm>
          <a:prstGeom prst="roundRect">
            <a:avLst>
              <a:gd name="adj" fmla="val 12577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11158061" y="5540335"/>
            <a:ext cx="431244" cy="431244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11229975" y="5576292"/>
            <a:ext cx="2874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1"/>
          <p:cNvSpPr/>
          <p:nvPr/>
        </p:nvSpPr>
        <p:spPr>
          <a:xfrm>
            <a:off x="10175677" y="6522601"/>
            <a:ext cx="239601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Make Decision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8979337" y="6936938"/>
            <a:ext cx="478869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Compare p-value to significance level (α=0.05)</a:t>
            </a:r>
            <a:endParaRPr lang="en-US" sz="1500" dirty="0"/>
          </a:p>
        </p:txBody>
      </p:sp>
      <p:sp>
        <p:nvSpPr>
          <p:cNvPr id="26" name="Text 23"/>
          <p:cNvSpPr/>
          <p:nvPr/>
        </p:nvSpPr>
        <p:spPr>
          <a:xfrm>
            <a:off x="8979337" y="7358539"/>
            <a:ext cx="478869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Reject or fail to reject H0.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513993"/>
            <a:ext cx="8451533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Advanced Hypothesis Testing: T-test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8" y="1588770"/>
            <a:ext cx="6432947" cy="643294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0825" y="1588770"/>
            <a:ext cx="420529" cy="420529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158282" y="1652945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Purpose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158282" y="2131933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Compare means of two groups.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0825" y="2804874"/>
            <a:ext cx="420529" cy="420529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158282" y="2869049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Type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158282" y="3348038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Interval or Ratio (continuous data).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0825" y="4020979"/>
            <a:ext cx="420529" cy="420529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158282" y="4085153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Types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158282" y="4564142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Independent (Group A vs. B) or Paired (Before vs. After).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550825" y="5237083"/>
            <a:ext cx="420529" cy="420529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158282" y="5301258"/>
            <a:ext cx="233672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Example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8158282" y="5780246"/>
            <a:ext cx="5825490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New teaching method improves scores (Group A avg 85, Group B avg 78, p&lt;0.01).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8158282" y="6546652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Drug X reduces blood pressure (Pre 140/90, Post 120/80, p=0.005).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022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Advanced Hypothesis Testing: Chi-Square and ANOVA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5475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Chi-Square (χ²)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4068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Purpose: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Test association between categorical variables or goodness-of-fit.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119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Type: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Nominal (categorical).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541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Example: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Customer preference for Product A vs. Product B differs by gender (χ²=15.2, p&lt;0.001).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54755"/>
            <a:ext cx="486263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ANOVA (Analysis of Variance)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44068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Purpose: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Compare means of three or more groups.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490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Type: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Interval or Ratio (continuous).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12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Example:</a:t>
            </a: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Three fertilizer types affect crop yield differently (F=8.7, p=0.003).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916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Conclusion: The Power of Statistical Thinking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4688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Statistics transforms raw data into actionable insights, enabling evidence-based decision-making and innovation. It forms the foundation for research, business strategy, and public policy. Mastering statistics empowers critical evaluation of information, fostering a deeper understanding of the world around us.</a:t>
            </a:r>
            <a:endParaRPr lang="en-US" sz="17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16548"/>
            <a:ext cx="1648182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539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Platypi Medium</vt:lpstr>
      <vt:lpstr>Arial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Aqsa soomro</cp:lastModifiedBy>
  <cp:revision>2</cp:revision>
  <dcterms:created xsi:type="dcterms:W3CDTF">2025-06-25T07:19:08Z</dcterms:created>
  <dcterms:modified xsi:type="dcterms:W3CDTF">2025-06-25T07:29:15Z</dcterms:modified>
</cp:coreProperties>
</file>